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3"/>
  </p:notesMasterIdLst>
  <p:handoutMasterIdLst>
    <p:handoutMasterId r:id="rId54"/>
  </p:handoutMasterIdLst>
  <p:sldIdLst>
    <p:sldId id="327" r:id="rId5"/>
    <p:sldId id="330" r:id="rId6"/>
    <p:sldId id="331" r:id="rId7"/>
    <p:sldId id="332" r:id="rId8"/>
    <p:sldId id="298" r:id="rId9"/>
    <p:sldId id="262" r:id="rId10"/>
    <p:sldId id="333" r:id="rId11"/>
    <p:sldId id="263" r:id="rId12"/>
    <p:sldId id="299" r:id="rId13"/>
    <p:sldId id="302" r:id="rId14"/>
    <p:sldId id="264" r:id="rId15"/>
    <p:sldId id="266" r:id="rId16"/>
    <p:sldId id="265" r:id="rId17"/>
    <p:sldId id="276" r:id="rId18"/>
    <p:sldId id="303" r:id="rId19"/>
    <p:sldId id="293" r:id="rId20"/>
    <p:sldId id="277" r:id="rId21"/>
    <p:sldId id="284" r:id="rId22"/>
    <p:sldId id="269" r:id="rId23"/>
    <p:sldId id="304" r:id="rId24"/>
    <p:sldId id="305" r:id="rId25"/>
    <p:sldId id="307" r:id="rId26"/>
    <p:sldId id="306" r:id="rId27"/>
    <p:sldId id="308" r:id="rId28"/>
    <p:sldId id="270" r:id="rId29"/>
    <p:sldId id="309" r:id="rId30"/>
    <p:sldId id="310" r:id="rId31"/>
    <p:sldId id="311" r:id="rId32"/>
    <p:sldId id="312" r:id="rId33"/>
    <p:sldId id="314" r:id="rId34"/>
    <p:sldId id="313" r:id="rId35"/>
    <p:sldId id="315" r:id="rId36"/>
    <p:sldId id="316" r:id="rId37"/>
    <p:sldId id="317" r:id="rId38"/>
    <p:sldId id="294" r:id="rId39"/>
    <p:sldId id="296" r:id="rId40"/>
    <p:sldId id="318" r:id="rId41"/>
    <p:sldId id="319" r:id="rId42"/>
    <p:sldId id="321" r:id="rId43"/>
    <p:sldId id="322" r:id="rId44"/>
    <p:sldId id="323" r:id="rId45"/>
    <p:sldId id="324" r:id="rId46"/>
    <p:sldId id="288" r:id="rId47"/>
    <p:sldId id="289" r:id="rId48"/>
    <p:sldId id="320" r:id="rId49"/>
    <p:sldId id="274" r:id="rId50"/>
    <p:sldId id="275" r:id="rId51"/>
    <p:sldId id="329" r:id="rId52"/>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85" d="100"/>
          <a:sy n="85" d="100"/>
        </p:scale>
        <p:origin x="645" y="33"/>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4/19/2022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4/19/2022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20884382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47</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4/19/2022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mboccenti/PythonMachineLearning_SpaceX/blob/main/01B%20-%20Data%20Collection%20with%20Web%20Scraping.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en.wikipedia.org/wiki/List_of_Falcon/_9/_and_Falcon_Heavy_launches" TargetMode="External"/><Relationship Id="rId4" Type="http://schemas.openxmlformats.org/officeDocument/2006/relationships/hyperlink" Target="https://api.spacexdata.com/v4/rockets/" TargetMode="Externa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s://github.com/mboccenti/PythonMachineLearning_SpaceX/blob/main/01A%20%20-%20Collecting%20the%20data%20SpaceX%20API.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Marco Boccenti</a:t>
            </a:r>
          </a:p>
          <a:p>
            <a:r>
              <a:rPr lang="en-US" dirty="0">
                <a:solidFill>
                  <a:schemeClr val="bg2"/>
                </a:solidFill>
                <a:latin typeface="Abadi" panose="020B0604020104020204" pitchFamily="34" charset="0"/>
                <a:ea typeface="SF Pro" pitchFamily="2" charset="0"/>
                <a:cs typeface="SF Pro" pitchFamily="2" charset="0"/>
              </a:rPr>
              <a:t>04/19/2022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10363200" cy="3811587"/>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GitHub URL of the completed web scraping notebook</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452942"/>
            <a:ext cx="10326708" cy="4572631"/>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1800" dirty="0">
                <a:solidFill>
                  <a:schemeClr val="accent3">
                    <a:lumMod val="25000"/>
                  </a:schemeClr>
                </a:solidFill>
                <a:latin typeface="Abadi" panose="020B0604020104020204" pitchFamily="34" charset="0"/>
              </a:rPr>
              <a:t>Data collected through SpaceX API and web-scraping</a:t>
            </a:r>
          </a:p>
          <a:p>
            <a:pPr lvl="1">
              <a:lnSpc>
                <a:spcPct val="100000"/>
              </a:lnSpc>
              <a:spcBef>
                <a:spcPts val="1400"/>
              </a:spcBef>
            </a:pPr>
            <a:r>
              <a:rPr lang="en-US" sz="1800" dirty="0">
                <a:solidFill>
                  <a:schemeClr val="accent3">
                    <a:lumMod val="25000"/>
                  </a:schemeClr>
                </a:solidFill>
                <a:latin typeface="Abadi" panose="020B0604020104020204" pitchFamily="34" charset="0"/>
              </a:rPr>
              <a:t>Data prepared and </a:t>
            </a:r>
            <a:r>
              <a:rPr lang="en-GB" sz="1800" dirty="0">
                <a:solidFill>
                  <a:schemeClr val="accent3">
                    <a:lumMod val="25000"/>
                  </a:schemeClr>
                </a:solidFill>
                <a:latin typeface="Abadi" panose="020B0604020104020204" pitchFamily="34" charset="0"/>
              </a:rPr>
              <a:t>transformed into a useable subset</a:t>
            </a:r>
          </a:p>
          <a:p>
            <a:pPr lvl="1">
              <a:lnSpc>
                <a:spcPct val="100000"/>
              </a:lnSpc>
              <a:spcBef>
                <a:spcPts val="1400"/>
              </a:spcBef>
            </a:pPr>
            <a:r>
              <a:rPr lang="en-US" sz="1800" dirty="0">
                <a:solidFill>
                  <a:schemeClr val="accent3">
                    <a:lumMod val="25000"/>
                  </a:schemeClr>
                </a:solidFill>
                <a:latin typeface="Abadi" panose="020B0604020104020204" pitchFamily="34" charset="0"/>
              </a:rPr>
              <a:t>Model selected trough comparison</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GB" sz="1800" dirty="0">
                <a:solidFill>
                  <a:schemeClr val="accent3">
                    <a:lumMod val="25000"/>
                  </a:schemeClr>
                </a:solidFill>
                <a:latin typeface="Abadi" panose="020B0604020104020204" pitchFamily="34" charset="0"/>
              </a:rPr>
              <a:t>EDA identified the best features to predict successful landings;</a:t>
            </a:r>
          </a:p>
          <a:p>
            <a:pPr lvl="1">
              <a:lnSpc>
                <a:spcPct val="100000"/>
              </a:lnSpc>
              <a:spcBef>
                <a:spcPts val="1400"/>
              </a:spcBef>
            </a:pPr>
            <a:r>
              <a:rPr lang="en-GB" sz="1800" dirty="0">
                <a:solidFill>
                  <a:schemeClr val="accent3">
                    <a:lumMod val="25000"/>
                  </a:schemeClr>
                </a:solidFill>
                <a:latin typeface="Abadi" panose="020B0604020104020204" pitchFamily="34" charset="0"/>
              </a:rPr>
              <a:t>Machine Learning model predicted if the Falcon 9 first stage will land successfully.</a:t>
            </a:r>
            <a:endParaRPr lang="en-US" sz="18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25870"/>
            <a:ext cx="10530114" cy="461126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3200" dirty="0">
                <a:solidFill>
                  <a:schemeClr val="accent3">
                    <a:lumMod val="25000"/>
                  </a:schemeClr>
                </a:solidFill>
                <a:latin typeface="Abadi" panose="020B0604020104020204" pitchFamily="34" charset="0"/>
              </a:rPr>
              <a:t>Project background and context</a:t>
            </a:r>
          </a:p>
          <a:p>
            <a:pPr lvl="1">
              <a:lnSpc>
                <a:spcPct val="100000"/>
              </a:lnSpc>
              <a:spcBef>
                <a:spcPts val="1400"/>
              </a:spcBef>
            </a:pPr>
            <a:r>
              <a:rPr lang="en-GB" dirty="0">
                <a:solidFill>
                  <a:schemeClr val="accent3">
                    <a:lumMod val="25000"/>
                  </a:schemeClr>
                </a:solidFill>
                <a:latin typeface="Abadi" panose="020B0604020104020204" pitchFamily="34" charset="0"/>
              </a:rPr>
              <a:t>SpaceX advertises Falcon 9 rocket launches on its website, with a cost of 62 million dollars; other providers cost upward of 165 million dollars each, much of the savings is because SpaceX can reuse the first stage.</a:t>
            </a:r>
            <a:endParaRPr lang="en-US" sz="3200" dirty="0">
              <a:solidFill>
                <a:schemeClr val="accent3">
                  <a:lumMod val="25000"/>
                </a:schemeClr>
              </a:solidFill>
              <a:latin typeface="Abadi" panose="020B0604020104020204" pitchFamily="34" charset="0"/>
            </a:endParaRPr>
          </a:p>
          <a:p>
            <a:pPr>
              <a:spcBef>
                <a:spcPts val="1400"/>
              </a:spcBef>
            </a:pPr>
            <a:r>
              <a:rPr lang="en-US" sz="3200" dirty="0">
                <a:solidFill>
                  <a:schemeClr val="accent3">
                    <a:lumMod val="25000"/>
                  </a:schemeClr>
                </a:solidFill>
                <a:latin typeface="Abadi" panose="020B0604020104020204" pitchFamily="34" charset="0"/>
              </a:rPr>
              <a:t>Problems you want to find answers</a:t>
            </a:r>
          </a:p>
          <a:p>
            <a:pPr lvl="1">
              <a:spcBef>
                <a:spcPts val="1400"/>
              </a:spcBef>
            </a:pPr>
            <a:r>
              <a:rPr lang="en-GB" dirty="0">
                <a:solidFill>
                  <a:schemeClr val="accent3">
                    <a:lumMod val="25000"/>
                  </a:schemeClr>
                </a:solidFill>
                <a:latin typeface="Abadi" panose="020B0604020104020204" pitchFamily="34" charset="0"/>
              </a:rPr>
              <a:t>We need a model able to predict the success of a landing to calculate the cost of a launch.</a:t>
            </a:r>
          </a:p>
          <a:p>
            <a:pPr lvl="1">
              <a:spcBef>
                <a:spcPts val="1400"/>
              </a:spcBef>
            </a:pPr>
            <a:r>
              <a:rPr lang="en-GB" dirty="0">
                <a:solidFill>
                  <a:schemeClr val="accent3">
                    <a:lumMod val="25000"/>
                  </a:schemeClr>
                </a:solidFill>
                <a:latin typeface="Abadi" panose="020B0604020104020204" pitchFamily="34" charset="0"/>
              </a:rPr>
              <a:t>We also need to identify the best site launch.</a:t>
            </a:r>
            <a:endParaRPr lang="en-US"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Through</a:t>
            </a:r>
            <a:r>
              <a:rPr lang="it-IT" sz="7600" dirty="0">
                <a:solidFill>
                  <a:schemeClr val="bg2">
                    <a:lumMod val="50000"/>
                  </a:schemeClr>
                </a:solidFill>
                <a:latin typeface="Abadi"/>
              </a:rPr>
              <a:t> </a:t>
            </a:r>
            <a:r>
              <a:rPr lang="it-IT" sz="7600" dirty="0" err="1">
                <a:solidFill>
                  <a:schemeClr val="bg2">
                    <a:lumMod val="50000"/>
                  </a:schemeClr>
                </a:solidFill>
                <a:latin typeface="Abadi"/>
              </a:rPr>
              <a:t>SpaceX</a:t>
            </a:r>
            <a:r>
              <a:rPr lang="it-IT" sz="7600" dirty="0">
                <a:solidFill>
                  <a:schemeClr val="bg2">
                    <a:lumMod val="50000"/>
                  </a:schemeClr>
                </a:solidFill>
                <a:latin typeface="Abadi"/>
              </a:rPr>
              <a:t> API (</a:t>
            </a:r>
            <a:r>
              <a:rPr lang="it-IT" sz="7600" dirty="0">
                <a:solidFill>
                  <a:schemeClr val="bg2">
                    <a:lumMod val="50000"/>
                  </a:schemeClr>
                </a:solidFill>
                <a:latin typeface="Abadi"/>
                <a:hlinkClick r:id="rId4"/>
              </a:rPr>
              <a:t>https://api.spacexdata.com/v4/rockets/</a:t>
            </a:r>
            <a:r>
              <a:rPr lang="it-IT" sz="7600" dirty="0">
                <a:solidFill>
                  <a:schemeClr val="bg2">
                    <a:lumMod val="50000"/>
                  </a:schemeClr>
                </a:solidFill>
                <a:latin typeface="Abadi"/>
              </a:rPr>
              <a:t>)</a:t>
            </a:r>
          </a:p>
          <a:p>
            <a:pPr lvl="1">
              <a:lnSpc>
                <a:spcPct val="120000"/>
              </a:lnSpc>
              <a:spcBef>
                <a:spcPts val="1400"/>
              </a:spcBef>
            </a:pPr>
            <a:r>
              <a:rPr lang="en-US" sz="7600" dirty="0">
                <a:solidFill>
                  <a:schemeClr val="bg2">
                    <a:lumMod val="50000"/>
                  </a:schemeClr>
                </a:solidFill>
                <a:latin typeface="Abadi"/>
              </a:rPr>
              <a:t>Web-scraping of Falcon 9 Wikipedia page</a:t>
            </a:r>
            <a:br>
              <a:rPr lang="en-US" sz="7600" dirty="0">
                <a:solidFill>
                  <a:schemeClr val="bg2">
                    <a:lumMod val="50000"/>
                  </a:schemeClr>
                </a:solidFill>
                <a:latin typeface="Abadi"/>
              </a:rPr>
            </a:br>
            <a:r>
              <a:rPr lang="en-US" sz="7600" dirty="0">
                <a:solidFill>
                  <a:schemeClr val="bg2">
                    <a:lumMod val="50000"/>
                  </a:schemeClr>
                </a:solidFill>
                <a:latin typeface="Abadi"/>
                <a:hlinkClick r:id="rId5"/>
              </a:rPr>
              <a:t>https://en.wikipedia.org/wiki/List_of_Falcon/_9/_and_Falcon_Heavy_launches</a:t>
            </a:r>
            <a:r>
              <a:rPr lang="en-US" sz="7600" dirty="0">
                <a:solidFill>
                  <a:schemeClr val="bg2">
                    <a:lumMod val="50000"/>
                  </a:schemeClr>
                </a:solidFill>
                <a:latin typeface="Abadi"/>
              </a:rPr>
              <a:t>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Added a </a:t>
            </a:r>
            <a:r>
              <a:rPr lang="en-GB" sz="7600" dirty="0">
                <a:solidFill>
                  <a:schemeClr val="bg2">
                    <a:lumMod val="50000"/>
                  </a:schemeClr>
                </a:solidFill>
                <a:latin typeface="Abadi"/>
              </a:rPr>
              <a:t>landing outcome label based on outcome data after summarizing and analysing features</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3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GB" sz="7600" dirty="0">
                <a:solidFill>
                  <a:schemeClr val="bg2">
                    <a:lumMod val="50000"/>
                  </a:schemeClr>
                </a:solidFill>
                <a:latin typeface="Abadi"/>
              </a:rPr>
              <a:t>Data collected were normalized, divided into training and test data sets, and evaluated by four different classification models. The accuracy of each model was assessed using various combinations of parameters.</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56474936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GB" dirty="0">
                <a:solidFill>
                  <a:schemeClr val="accent3">
                    <a:lumMod val="25000"/>
                  </a:schemeClr>
                </a:solidFill>
                <a:latin typeface="Abadi" panose="020B0604020104020204" pitchFamily="34" charset="0"/>
              </a:rPr>
              <a:t>We collected data sets from SpaceX API and, using web scraping techniques, the Falcon9 Wikipedia page.</a:t>
            </a:r>
          </a:p>
          <a:p>
            <a:pPr>
              <a:lnSpc>
                <a:spcPct val="100000"/>
              </a:lnSpc>
              <a:spcBef>
                <a:spcPts val="1400"/>
              </a:spcBef>
            </a:pPr>
            <a:endParaRPr lang="en-GB" sz="22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10387674" cy="4225925"/>
          </a:xfrm>
          <a:prstGeom prst="rect">
            <a:avLst/>
          </a:prstGeom>
        </p:spPr>
        <p:txBody>
          <a:bodyPr vert="horz" lIns="91440" tIns="45720" rIns="91440" bIns="45720" rtlCol="0" anchor="t">
            <a:normAutofit lnSpcReduction="10000"/>
          </a:bodyPr>
          <a:lstStyle/>
          <a:p>
            <a:pPr>
              <a:lnSpc>
                <a:spcPct val="100000"/>
              </a:lnSpc>
              <a:spcBef>
                <a:spcPts val="1400"/>
              </a:spcBef>
            </a:pPr>
            <a:r>
              <a:rPr lang="en-GB" sz="2200" dirty="0">
                <a:solidFill>
                  <a:schemeClr val="accent3">
                    <a:lumMod val="25000"/>
                  </a:schemeClr>
                </a:solidFill>
                <a:latin typeface="Abadi" panose="020B0604020104020204" pitchFamily="34" charset="0"/>
              </a:rPr>
              <a:t>We first requested rocket launch data from SpaceX API.</a:t>
            </a:r>
          </a:p>
          <a:p>
            <a:pPr>
              <a:lnSpc>
                <a:spcPct val="100000"/>
              </a:lnSpc>
              <a:spcBef>
                <a:spcPts val="1400"/>
              </a:spcBef>
            </a:pPr>
            <a:r>
              <a:rPr lang="en-GB" sz="2200" dirty="0">
                <a:solidFill>
                  <a:schemeClr val="accent3">
                    <a:lumMod val="25000"/>
                  </a:schemeClr>
                </a:solidFill>
                <a:latin typeface="Abadi"/>
              </a:rPr>
              <a:t>Then we used the API again to get information about the launches using the IDs given for each launch. Specifically, we used columns rocket, payloads, launchpad, and cores.</a:t>
            </a:r>
          </a:p>
          <a:p>
            <a:pPr lvl="1">
              <a:lnSpc>
                <a:spcPct val="100000"/>
              </a:lnSpc>
              <a:spcBef>
                <a:spcPts val="1400"/>
              </a:spcBef>
            </a:pPr>
            <a:r>
              <a:rPr lang="en-GB" sz="1800" dirty="0">
                <a:solidFill>
                  <a:schemeClr val="accent3">
                    <a:lumMod val="25000"/>
                  </a:schemeClr>
                </a:solidFill>
                <a:latin typeface="Abadi"/>
              </a:rPr>
              <a:t>From the </a:t>
            </a:r>
            <a:r>
              <a:rPr lang="en-GB" sz="1800" b="1" u="sng" dirty="0">
                <a:solidFill>
                  <a:schemeClr val="accent3">
                    <a:lumMod val="25000"/>
                  </a:schemeClr>
                </a:solidFill>
                <a:latin typeface="Abadi"/>
              </a:rPr>
              <a:t>rocket</a:t>
            </a:r>
            <a:r>
              <a:rPr lang="en-GB" sz="1800" dirty="0">
                <a:solidFill>
                  <a:schemeClr val="accent3">
                    <a:lumMod val="25000"/>
                  </a:schemeClr>
                </a:solidFill>
                <a:latin typeface="Abadi"/>
              </a:rPr>
              <a:t> we learned the booster's name</a:t>
            </a:r>
          </a:p>
          <a:p>
            <a:pPr lvl="1">
              <a:lnSpc>
                <a:spcPct val="100000"/>
              </a:lnSpc>
              <a:spcBef>
                <a:spcPts val="1400"/>
              </a:spcBef>
            </a:pPr>
            <a:r>
              <a:rPr lang="en-GB" sz="1800" dirty="0">
                <a:solidFill>
                  <a:schemeClr val="accent3">
                    <a:lumMod val="25000"/>
                  </a:schemeClr>
                </a:solidFill>
                <a:latin typeface="Abadi"/>
              </a:rPr>
              <a:t>From the </a:t>
            </a:r>
            <a:r>
              <a:rPr lang="en-GB" sz="1800" b="1" u="sng" dirty="0">
                <a:solidFill>
                  <a:schemeClr val="accent3">
                    <a:lumMod val="25000"/>
                  </a:schemeClr>
                </a:solidFill>
                <a:latin typeface="Abadi"/>
              </a:rPr>
              <a:t>payload</a:t>
            </a:r>
            <a:r>
              <a:rPr lang="en-GB" sz="1800" dirty="0">
                <a:solidFill>
                  <a:schemeClr val="accent3">
                    <a:lumMod val="25000"/>
                  </a:schemeClr>
                </a:solidFill>
                <a:latin typeface="Abadi"/>
              </a:rPr>
              <a:t> we learned the mass of the payload and the orbit that it is going to</a:t>
            </a:r>
          </a:p>
          <a:p>
            <a:pPr lvl="1">
              <a:lnSpc>
                <a:spcPct val="100000"/>
              </a:lnSpc>
              <a:spcBef>
                <a:spcPts val="1400"/>
              </a:spcBef>
            </a:pPr>
            <a:r>
              <a:rPr lang="en-GB" sz="1800" dirty="0">
                <a:solidFill>
                  <a:schemeClr val="accent3">
                    <a:lumMod val="25000"/>
                  </a:schemeClr>
                </a:solidFill>
                <a:latin typeface="Abadi"/>
              </a:rPr>
              <a:t>From the </a:t>
            </a:r>
            <a:r>
              <a:rPr lang="en-GB" sz="1800" b="1" u="sng" dirty="0">
                <a:solidFill>
                  <a:schemeClr val="accent3">
                    <a:lumMod val="25000"/>
                  </a:schemeClr>
                </a:solidFill>
                <a:latin typeface="Abadi"/>
              </a:rPr>
              <a:t>launchpad</a:t>
            </a:r>
            <a:r>
              <a:rPr lang="en-GB" sz="1800" dirty="0">
                <a:solidFill>
                  <a:schemeClr val="accent3">
                    <a:lumMod val="25000"/>
                  </a:schemeClr>
                </a:solidFill>
                <a:latin typeface="Abadi"/>
              </a:rPr>
              <a:t> we learned the name of the launch site being used, its longitude, and latitude.</a:t>
            </a:r>
          </a:p>
          <a:p>
            <a:pPr lvl="1">
              <a:lnSpc>
                <a:spcPct val="100000"/>
              </a:lnSpc>
              <a:spcBef>
                <a:spcPts val="1400"/>
              </a:spcBef>
            </a:pPr>
            <a:r>
              <a:rPr lang="en-GB" sz="1800" dirty="0">
                <a:solidFill>
                  <a:schemeClr val="accent3">
                    <a:lumMod val="25000"/>
                  </a:schemeClr>
                </a:solidFill>
                <a:latin typeface="Abadi"/>
              </a:rPr>
              <a:t>From </a:t>
            </a:r>
            <a:r>
              <a:rPr lang="en-GB" sz="1800" b="1" u="sng" dirty="0">
                <a:solidFill>
                  <a:schemeClr val="accent3">
                    <a:lumMod val="25000"/>
                  </a:schemeClr>
                </a:solidFill>
                <a:latin typeface="Abadi"/>
              </a:rPr>
              <a:t>cores</a:t>
            </a:r>
            <a:r>
              <a:rPr lang="en-GB" sz="1800" dirty="0">
                <a:solidFill>
                  <a:schemeClr val="accent3">
                    <a:lumMod val="25000"/>
                  </a:schemeClr>
                </a:solidFill>
                <a:latin typeface="Abadi"/>
              </a:rPr>
              <a:t>, we learned the outcome and the type of the landing, the number of flights with that core, whether grid fins were used, whether the core was reused, and other pieces of information.</a:t>
            </a:r>
          </a:p>
          <a:p>
            <a:pPr>
              <a:lnSpc>
                <a:spcPct val="100000"/>
              </a:lnSpc>
              <a:spcBef>
                <a:spcPts val="1400"/>
              </a:spcBef>
            </a:pPr>
            <a:r>
              <a:rPr lang="en-US" sz="2600" dirty="0">
                <a:solidFill>
                  <a:schemeClr val="accent3">
                    <a:lumMod val="25000"/>
                  </a:schemeClr>
                </a:solidFill>
                <a:latin typeface="Abadi" panose="020B0604020104020204" pitchFamily="34" charset="0"/>
                <a:hlinkClick r:id="rId3"/>
              </a:rPr>
              <a:t>GitHub URL of the completed SpaceX API calls notebook </a:t>
            </a:r>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418</TotalTime>
  <Words>1611</Words>
  <Application>Microsoft Office PowerPoint</Application>
  <PresentationFormat>Widescreen</PresentationFormat>
  <Paragraphs>240</Paragraphs>
  <Slides>48</Slides>
  <Notes>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48</vt:i4>
      </vt:variant>
    </vt:vector>
  </HeadingPairs>
  <TitlesOfParts>
    <vt:vector size="55"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Marco B</cp:lastModifiedBy>
  <cp:revision>201</cp:revision>
  <dcterms:created xsi:type="dcterms:W3CDTF">2021-04-29T18:58:34Z</dcterms:created>
  <dcterms:modified xsi:type="dcterms:W3CDTF">2022-04-19T17:16:01Z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